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2" r:id="rId7"/>
    <p:sldId id="28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1" r:id="rId33"/>
    <p:sldId id="295" r:id="rId34"/>
    <p:sldId id="303" r:id="rId35"/>
    <p:sldId id="294" r:id="rId36"/>
    <p:sldId id="296" r:id="rId37"/>
    <p:sldId id="297" r:id="rId38"/>
    <p:sldId id="298" r:id="rId39"/>
    <p:sldId id="299" r:id="rId40"/>
    <p:sldId id="300" r:id="rId41"/>
    <p:sldId id="288" r:id="rId42"/>
    <p:sldId id="289" r:id="rId43"/>
    <p:sldId id="309" r:id="rId44"/>
    <p:sldId id="304" r:id="rId45"/>
    <p:sldId id="305" r:id="rId46"/>
    <p:sldId id="306" r:id="rId47"/>
    <p:sldId id="307" r:id="rId48"/>
    <p:sldId id="31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F4950-B57D-4245-95EA-FBBB922ADA74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AB195-8A69-4676-B44F-751BC21CBA5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A9B97-7AF8-4B4D-81E3-A114EA025B6E}" type="slidenum">
              <a:rPr lang="en-GB" smtClean="0">
                <a:latin typeface="Arial" pitchFamily="34" charset="0"/>
              </a:rPr>
              <a:pPr/>
              <a:t>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These are the inclusion criteria,</a:t>
            </a:r>
          </a:p>
          <a:p>
            <a:r>
              <a:rPr lang="en-GB" smtClean="0">
                <a:latin typeface="Arial" pitchFamily="34" charset="0"/>
              </a:rPr>
              <a:t>-Death </a:t>
            </a:r>
          </a:p>
          <a:p>
            <a:r>
              <a:rPr lang="en-GB" smtClean="0">
                <a:latin typeface="Arial" pitchFamily="34" charset="0"/>
              </a:rPr>
              <a:t>-Brain damage </a:t>
            </a:r>
          </a:p>
          <a:p>
            <a:r>
              <a:rPr lang="en-GB" smtClean="0">
                <a:latin typeface="Arial" pitchFamily="34" charset="0"/>
              </a:rPr>
              <a:t>-Emergency surgical airway</a:t>
            </a:r>
          </a:p>
          <a:p>
            <a:r>
              <a:rPr lang="en-GB" smtClean="0">
                <a:latin typeface="Arial" pitchFamily="34" charset="0"/>
              </a:rPr>
              <a:t>-ICU admission resulting from an airway management complication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smtClean="0">
                <a:latin typeface="Arial" pitchFamily="34" charset="0"/>
              </a:rPr>
              <a:t>Airway problems with these endpoints are likely to be: </a:t>
            </a:r>
          </a:p>
          <a:p>
            <a:r>
              <a:rPr lang="en-GB" smtClean="0">
                <a:latin typeface="Arial" pitchFamily="34" charset="0"/>
              </a:rPr>
              <a:t>Difficult or failed ventilation (via facemask, airway or tracheal tube) </a:t>
            </a:r>
          </a:p>
          <a:p>
            <a:r>
              <a:rPr lang="en-GB" smtClean="0">
                <a:latin typeface="Arial" pitchFamily="34" charset="0"/>
              </a:rPr>
              <a:t>Difficult or failed intubation </a:t>
            </a:r>
          </a:p>
          <a:p>
            <a:r>
              <a:rPr lang="en-GB" smtClean="0">
                <a:latin typeface="Arial" pitchFamily="34" charset="0"/>
              </a:rPr>
              <a:t>Tracheal tube misplacement </a:t>
            </a:r>
          </a:p>
          <a:p>
            <a:r>
              <a:rPr lang="en-GB" smtClean="0">
                <a:latin typeface="Arial" pitchFamily="34" charset="0"/>
              </a:rPr>
              <a:t>CICV - the can’t intubate can’t ventilate scenario. </a:t>
            </a:r>
          </a:p>
          <a:p>
            <a:endParaRPr lang="en-GB" smtClean="0">
              <a:latin typeface="Arial" pitchFamily="34" charset="0"/>
            </a:endParaRPr>
          </a:p>
          <a:p>
            <a:endParaRPr lang="en-GB" smtClean="0">
              <a:latin typeface="Arial" pitchFamily="34" charset="0"/>
            </a:endParaRPr>
          </a:p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BA1A89-A55A-4884-9E7A-E4A0A9CB7C4F}" type="slidenum">
              <a:rPr lang="en-GB" smtClean="0">
                <a:latin typeface="Arial" pitchFamily="34" charset="0"/>
              </a:rPr>
              <a:pPr/>
              <a:t>31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F17C54-757C-4BA6-9A4B-09550F41FD10}" type="slidenum">
              <a:rPr lang="en-GB" smtClean="0">
                <a:latin typeface="Arial" pitchFamily="34" charset="0"/>
              </a:rPr>
              <a:pPr/>
              <a:t>3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63D413-8422-43C2-8D4F-8A5DCB93A780}" type="slidenum">
              <a:rPr lang="en-GB" smtClean="0">
                <a:latin typeface="Arial" pitchFamily="34" charset="0"/>
              </a:rPr>
              <a:pPr/>
              <a:t>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These procedures are considered to be inclusion criteria if performed as an </a:t>
            </a:r>
            <a:r>
              <a:rPr lang="en-GB" b="1" smtClean="0">
                <a:latin typeface="Arial" pitchFamily="34" charset="0"/>
              </a:rPr>
              <a:t>emergency</a:t>
            </a:r>
            <a:r>
              <a:rPr lang="en-GB" smtClean="0">
                <a:latin typeface="Arial" pitchFamily="34" charset="0"/>
              </a:rPr>
              <a:t>.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smtClean="0">
                <a:latin typeface="Arial" pitchFamily="34" charset="0"/>
              </a:rPr>
              <a:t>But NOT as planned procedures UNLESS death, Brain damage or complications resulting from management of the airway problem results in admission to HDU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smtClean="0">
                <a:latin typeface="Arial" pitchFamily="34" charset="0"/>
              </a:rPr>
              <a:t>A planned cannula cricothyroidotomy prior to induction of general anaesthesia for the management of a difficult  airway is </a:t>
            </a:r>
            <a:r>
              <a:rPr lang="en-GB" b="1" smtClean="0">
                <a:latin typeface="Arial" pitchFamily="34" charset="0"/>
              </a:rPr>
              <a:t>not</a:t>
            </a:r>
            <a:r>
              <a:rPr lang="en-GB" smtClean="0">
                <a:latin typeface="Arial" pitchFamily="34" charset="0"/>
              </a:rPr>
              <a:t> an indication for inclusion unless a serious complication develops meeting one of the inclusion criteria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5AF55-F73B-4EEA-80BA-AE18D9D111D2}" type="slidenum">
              <a:rPr lang="en-GB" smtClean="0">
                <a:latin typeface="Arial" pitchFamily="34" charset="0"/>
              </a:rPr>
              <a:pPr/>
              <a:t>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ICU admission needs some clarification. It must result from and airway management complication and must produce harm.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smtClean="0">
                <a:latin typeface="Arial" pitchFamily="34" charset="0"/>
              </a:rPr>
              <a:t>Here are some examples of cases for submission.</a:t>
            </a:r>
          </a:p>
          <a:p>
            <a:endParaRPr lang="en-GB" smtClean="0">
              <a:latin typeface="Arial" pitchFamily="34" charset="0"/>
            </a:endParaRPr>
          </a:p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9F49E6-475A-4191-9B6A-D3557EF28F98}" type="slidenum">
              <a:rPr lang="en-GB" smtClean="0">
                <a:latin typeface="Arial" pitchFamily="34" charset="0"/>
              </a:rPr>
              <a:pPr/>
              <a:t>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We need to collect </a:t>
            </a:r>
            <a:r>
              <a:rPr lang="en-GB" b="1" smtClean="0">
                <a:latin typeface="Arial" pitchFamily="34" charset="0"/>
              </a:rPr>
              <a:t>ALL</a:t>
            </a:r>
            <a:r>
              <a:rPr lang="en-GB" smtClean="0">
                <a:latin typeface="Arial" pitchFamily="34" charset="0"/>
              </a:rPr>
              <a:t> </a:t>
            </a:r>
            <a:r>
              <a:rPr lang="en-GB" b="1" smtClean="0">
                <a:latin typeface="Arial" pitchFamily="34" charset="0"/>
              </a:rPr>
              <a:t>events related to anaesthesia</a:t>
            </a:r>
            <a:r>
              <a:rPr lang="en-GB" smtClean="0">
                <a:latin typeface="Arial" pitchFamily="34" charset="0"/>
              </a:rPr>
              <a:t>. These </a:t>
            </a:r>
            <a:r>
              <a:rPr lang="en-GB" b="1" smtClean="0">
                <a:latin typeface="Arial" pitchFamily="34" charset="0"/>
              </a:rPr>
              <a:t>may occur outside theatre</a:t>
            </a:r>
            <a:r>
              <a:rPr lang="en-GB" smtClean="0">
                <a:latin typeface="Arial" pitchFamily="34" charset="0"/>
              </a:rPr>
              <a:t>, in radiology or on the labour ward. 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b="1" u="sng" smtClean="0">
                <a:latin typeface="Arial" pitchFamily="34" charset="0"/>
              </a:rPr>
              <a:t>If</a:t>
            </a:r>
            <a:r>
              <a:rPr lang="en-GB" smtClean="0">
                <a:latin typeface="Arial" pitchFamily="34" charset="0"/>
              </a:rPr>
              <a:t> 1/Death, 2/Brain damage, 3/an Emergency surgical airway  or 4/ ICU admission resulting from an airway management complication in the Emergency Department  we request notification. 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b="1" u="sng" smtClean="0">
                <a:latin typeface="Arial" pitchFamily="34" charset="0"/>
              </a:rPr>
              <a:t>If </a:t>
            </a:r>
            <a:r>
              <a:rPr lang="en-GB" smtClean="0">
                <a:latin typeface="Arial" pitchFamily="34" charset="0"/>
              </a:rPr>
              <a:t>1/Death, 2/Brain damage, 3/an Emergency surgical airway  or 4/ </a:t>
            </a:r>
            <a:r>
              <a:rPr lang="en-GB" b="1" smtClean="0">
                <a:latin typeface="Arial" pitchFamily="34" charset="0"/>
              </a:rPr>
              <a:t>Prolongation of ICU treatment results from an airway management complication </a:t>
            </a:r>
            <a:r>
              <a:rPr lang="en-GB" smtClean="0">
                <a:latin typeface="Arial" pitchFamily="34" charset="0"/>
              </a:rPr>
              <a:t>occuring in the ITU or in an ITU patient, we request notification. An example might be an hypoxic brain insult due to cardiac arrest whilst changing a tracheal tube.</a:t>
            </a:r>
          </a:p>
          <a:p>
            <a:r>
              <a:rPr lang="en-GB" smtClean="0">
                <a:latin typeface="Arial" pitchFamily="34" charset="0"/>
              </a:rPr>
              <a:t> </a:t>
            </a:r>
          </a:p>
          <a:p>
            <a:r>
              <a:rPr lang="en-GB" smtClean="0">
                <a:latin typeface="Arial" pitchFamily="34" charset="0"/>
              </a:rPr>
              <a:t>BUT because of the difficulty of assessing the contribution airway management makes to outcome in patients from the ED and ICU and due to a lack of a denominator these cases will be analysed but not used to calculate the incidence of complications.</a:t>
            </a:r>
          </a:p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0EA802-0D02-4651-B9D2-4233F99F043B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84B4D6-32F7-4676-A97D-94A50CA8D36E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682C-FC77-4703-A32C-7EF8B3DB4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78D17-6ACD-466A-BA39-A9751651BDCB}" type="datetimeFigureOut">
              <a:rPr lang="en-GB" smtClean="0"/>
              <a:pPr/>
              <a:t>31/08/2011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7A81-E4F5-4134-975C-F10F658F5B8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tiff"/><Relationship Id="rId18" Type="http://schemas.openxmlformats.org/officeDocument/2006/relationships/image" Target="../media/image42.jpeg"/><Relationship Id="rId3" Type="http://schemas.openxmlformats.org/officeDocument/2006/relationships/image" Target="../media/image27.jpe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NAP4 case review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Tim Cook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b="4938"/>
          <a:stretch>
            <a:fillRect/>
          </a:stretch>
        </p:blipFill>
        <p:spPr>
          <a:xfrm>
            <a:off x="285750" y="1071563"/>
            <a:ext cx="8736013" cy="5786437"/>
          </a:xfr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857500" y="214313"/>
            <a:ext cx="3159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800"/>
              <a:t>Notification</a:t>
            </a:r>
            <a:endParaRPr lang="en-US" sz="4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0070C0"/>
                </a:solidFill>
              </a:rPr>
              <a:t>Username issue</a:t>
            </a:r>
            <a:endParaRPr lang="en-US" smtClean="0">
              <a:solidFill>
                <a:srgbClr val="0070C0"/>
              </a:solidFill>
            </a:endParaRPr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b="1421"/>
          <a:stretch>
            <a:fillRect/>
          </a:stretch>
        </p:blipFill>
        <p:spPr>
          <a:xfrm>
            <a:off x="214313" y="1571625"/>
            <a:ext cx="8786812" cy="4643438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656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0" y="2428875"/>
            <a:ext cx="76231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6038"/>
            <a:ext cx="9144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4825" y="552450"/>
            <a:ext cx="813435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36712"/>
            <a:ext cx="92170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2492896"/>
            <a:ext cx="8460940" cy="290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14363"/>
            <a:ext cx="93916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025" y="628650"/>
            <a:ext cx="87439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392113"/>
            <a:ext cx="8539162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On-line Data Submission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GB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Structured questionnaire</a:t>
            </a:r>
          </a:p>
          <a:p>
            <a:pPr lvl="1"/>
            <a:r>
              <a:rPr lang="en-GB" smtClean="0">
                <a:solidFill>
                  <a:srgbClr val="0070C0"/>
                </a:solidFill>
              </a:rPr>
              <a:t>Designed for common clinical scenarios</a:t>
            </a:r>
          </a:p>
          <a:p>
            <a:pPr lvl="1"/>
            <a:r>
              <a:rPr lang="en-GB" smtClean="0">
                <a:solidFill>
                  <a:srgbClr val="0070C0"/>
                </a:solidFill>
              </a:rPr>
              <a:t>Some clinical presentations do not fit in well</a:t>
            </a:r>
          </a:p>
          <a:p>
            <a:pPr lvl="1"/>
            <a:r>
              <a:rPr lang="en-GB" smtClean="0">
                <a:solidFill>
                  <a:srgbClr val="0070C0"/>
                </a:solidFill>
              </a:rPr>
              <a:t>Acts as an aide memoire for the LR</a:t>
            </a:r>
          </a:p>
          <a:p>
            <a:pPr lvl="1"/>
            <a:r>
              <a:rPr lang="en-GB" smtClean="0">
                <a:solidFill>
                  <a:srgbClr val="0070C0"/>
                </a:solidFill>
              </a:rPr>
              <a:t>Feeds an Excel spreadsheet</a:t>
            </a:r>
          </a:p>
          <a:p>
            <a:pPr lvl="1"/>
            <a:r>
              <a:rPr lang="en-GB" smtClean="0">
                <a:solidFill>
                  <a:srgbClr val="0070C0"/>
                </a:solidFill>
              </a:rPr>
              <a:t>Output is dependent on the input</a:t>
            </a:r>
          </a:p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Free text</a:t>
            </a:r>
          </a:p>
          <a:p>
            <a:endParaRPr lang="en-GB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571500"/>
            <a:ext cx="81772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Phase 2 Inclusion Criteria?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643063"/>
            <a:ext cx="8429625" cy="4568825"/>
          </a:xfrm>
          <a:solidFill>
            <a:schemeClr val="tx1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GB" smtClean="0"/>
              <a:t>Airway complication leading to	</a:t>
            </a:r>
          </a:p>
          <a:p>
            <a:pPr>
              <a:buFontTx/>
              <a:buAutoNum type="arabicPeriod"/>
            </a:pPr>
            <a:r>
              <a:rPr lang="en-GB" smtClean="0">
                <a:solidFill>
                  <a:srgbClr val="FFF309"/>
                </a:solidFill>
              </a:rPr>
              <a:t>Death </a:t>
            </a:r>
          </a:p>
          <a:p>
            <a:pPr>
              <a:buFontTx/>
              <a:buAutoNum type="arabicPeriod"/>
            </a:pPr>
            <a:r>
              <a:rPr lang="en-GB" smtClean="0">
                <a:solidFill>
                  <a:srgbClr val="FFF309"/>
                </a:solidFill>
              </a:rPr>
              <a:t>Brain damage </a:t>
            </a:r>
          </a:p>
          <a:p>
            <a:pPr>
              <a:buFontTx/>
              <a:buAutoNum type="arabicPeriod"/>
            </a:pPr>
            <a:r>
              <a:rPr lang="en-GB" smtClean="0">
                <a:solidFill>
                  <a:srgbClr val="FFF309"/>
                </a:solidFill>
              </a:rPr>
              <a:t>Emergency surgical airway/ cricothyroidotomy</a:t>
            </a:r>
          </a:p>
          <a:p>
            <a:pPr>
              <a:buFontTx/>
              <a:buAutoNum type="arabicPeriod"/>
            </a:pPr>
            <a:r>
              <a:rPr lang="en-GB" smtClean="0">
                <a:solidFill>
                  <a:srgbClr val="FFF309"/>
                </a:solidFill>
              </a:rPr>
              <a:t>ICU admission due to airway management complication (or prolongation of ICU stay)</a:t>
            </a:r>
          </a:p>
          <a:p>
            <a:endParaRPr lang="en-GB" smtClean="0">
              <a:solidFill>
                <a:srgbClr val="FFF309"/>
              </a:solidFill>
            </a:endParaRPr>
          </a:p>
          <a:p>
            <a:endParaRPr lang="en-GB" smtClean="0"/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47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-7938" y="1714500"/>
            <a:ext cx="9139238" cy="4286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48038" y="133350"/>
            <a:ext cx="2447925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813" y="357188"/>
            <a:ext cx="23812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" y="0"/>
            <a:ext cx="7432675" cy="669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0" y="95250"/>
            <a:ext cx="7431088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75" y="0"/>
            <a:ext cx="75009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763" y="0"/>
            <a:ext cx="8372475" cy="709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214313"/>
            <a:ext cx="8739187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63" y="214313"/>
            <a:ext cx="700087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0"/>
            <a:ext cx="7431088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42938"/>
            <a:ext cx="91440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>
          <a:xfrm>
            <a:off x="714375" y="785813"/>
            <a:ext cx="7499350" cy="709612"/>
          </a:xfrm>
        </p:spPr>
        <p:txBody>
          <a:bodyPr/>
          <a:lstStyle/>
          <a:p>
            <a:r>
              <a:rPr lang="en-GB" sz="3600" smtClean="0">
                <a:solidFill>
                  <a:schemeClr val="tx1"/>
                </a:solidFill>
              </a:rPr>
              <a:t>What is a serious complication?</a:t>
            </a:r>
            <a:endParaRPr lang="en-GB" smtClean="0"/>
          </a:p>
        </p:txBody>
      </p:sp>
      <p:sp>
        <p:nvSpPr>
          <p:cNvPr id="57347" name="Content Placeholder 2"/>
          <p:cNvSpPr>
            <a:spLocks noGrp="1"/>
          </p:cNvSpPr>
          <p:nvPr>
            <p:ph idx="4294967295"/>
          </p:nvPr>
        </p:nvSpPr>
        <p:spPr>
          <a:xfrm>
            <a:off x="250825" y="1773238"/>
            <a:ext cx="8407400" cy="4395787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dirty="0" smtClean="0"/>
              <a:t> </a:t>
            </a:r>
            <a:r>
              <a:rPr lang="en-GB" sz="2800" dirty="0" smtClean="0">
                <a:solidFill>
                  <a:srgbClr val="0070C0"/>
                </a:solidFill>
              </a:rPr>
              <a:t>Death and brain damage: by definition permanent harm</a:t>
            </a:r>
          </a:p>
          <a:p>
            <a:pPr>
              <a:buFontTx/>
              <a:buNone/>
            </a:pPr>
            <a:r>
              <a:rPr lang="en-GB" sz="2800" dirty="0" smtClean="0">
                <a:solidFill>
                  <a:srgbClr val="0070C0"/>
                </a:solidFill>
              </a:rPr>
              <a:t> Other permanent harm: reviewing all patients admitted to ICU or undergoing emergency surgical airway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not all will suffer permanent harm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this will be useful information in its own right. 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we will capture the vast majority of patients suffering permanent harm from complications of airway management.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500063" y="2286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mtClean="0">
                <a:solidFill>
                  <a:srgbClr val="7030A0"/>
                </a:solidFill>
              </a:rPr>
              <a:t>Anaesthesia </a:t>
            </a:r>
            <a:br>
              <a:rPr lang="en-GB" smtClean="0">
                <a:solidFill>
                  <a:srgbClr val="7030A0"/>
                </a:solidFill>
              </a:rPr>
            </a:br>
            <a:r>
              <a:rPr lang="en-GB" smtClean="0">
                <a:solidFill>
                  <a:srgbClr val="7030A0"/>
                </a:solidFill>
              </a:rPr>
              <a:t>ED</a:t>
            </a:r>
            <a:br>
              <a:rPr lang="en-GB" smtClean="0">
                <a:solidFill>
                  <a:srgbClr val="7030A0"/>
                </a:solidFill>
              </a:rPr>
            </a:br>
            <a:r>
              <a:rPr lang="en-GB" smtClean="0">
                <a:solidFill>
                  <a:srgbClr val="7030A0"/>
                </a:solidFill>
              </a:rPr>
              <a:t>ICU</a:t>
            </a:r>
            <a:br>
              <a:rPr lang="en-GB" smtClean="0">
                <a:solidFill>
                  <a:srgbClr val="7030A0"/>
                </a:solidFill>
              </a:rPr>
            </a:br>
            <a:r>
              <a:rPr lang="en-GB" smtClean="0">
                <a:solidFill>
                  <a:srgbClr val="7030A0"/>
                </a:solidFill>
              </a:rPr>
              <a:t/>
            </a:r>
            <a:br>
              <a:rPr lang="en-GB" smtClean="0">
                <a:solidFill>
                  <a:srgbClr val="7030A0"/>
                </a:solidFill>
              </a:rPr>
            </a:br>
            <a:r>
              <a:rPr lang="en-GB" smtClean="0">
                <a:solidFill>
                  <a:srgbClr val="7030A0"/>
                </a:solidFill>
              </a:rPr>
              <a:t>all separate forms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4000" dirty="0" smtClean="0">
                <a:solidFill>
                  <a:schemeClr val="tx1"/>
                </a:solidFill>
              </a:rPr>
              <a:t>Airway Events</a:t>
            </a:r>
            <a:br>
              <a:rPr lang="en-GB" sz="4000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1</a:t>
            </a:r>
            <a:r>
              <a:rPr lang="en-GB" sz="2800" baseline="30000" dirty="0" smtClean="0">
                <a:solidFill>
                  <a:schemeClr val="tx1"/>
                </a:solidFill>
              </a:rPr>
              <a:t>st</a:t>
            </a:r>
            <a:r>
              <a:rPr lang="en-GB" sz="2800" dirty="0" smtClean="0">
                <a:solidFill>
                  <a:schemeClr val="tx1"/>
                </a:solidFill>
              </a:rPr>
              <a:t> September 2008 – Jan 2010</a:t>
            </a:r>
          </a:p>
        </p:txBody>
      </p:sp>
      <p:sp>
        <p:nvSpPr>
          <p:cNvPr id="86019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287 cases submitted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75 via Ian Calder (43 referred for inclusion)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GB" sz="4000" dirty="0" smtClean="0">
                <a:solidFill>
                  <a:srgbClr val="7030A0"/>
                </a:solidFill>
              </a:rPr>
              <a:t>207 reviewed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GB" dirty="0" smtClean="0">
              <a:solidFill>
                <a:srgbClr val="7030A0"/>
              </a:solidFill>
            </a:endParaRPr>
          </a:p>
          <a:p>
            <a:pPr>
              <a:buFontTx/>
              <a:buNone/>
            </a:pPr>
            <a:r>
              <a:rPr lang="en-GB" sz="2400" dirty="0" smtClean="0">
                <a:solidFill>
                  <a:srgbClr val="FFFFFF"/>
                </a:solidFill>
              </a:rPr>
              <a:t>*1 independent sector</a:t>
            </a:r>
          </a:p>
          <a:p>
            <a:pPr>
              <a:buFontTx/>
              <a:buNone/>
            </a:pPr>
            <a:r>
              <a:rPr lang="en-GB" sz="2400" dirty="0" smtClean="0">
                <a:solidFill>
                  <a:srgbClr val="FFFFFF"/>
                </a:solidFill>
              </a:rPr>
              <a:t>  1 out of dates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GB" dirty="0" smtClean="0">
              <a:solidFill>
                <a:srgbClr val="7030A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Review panel</a:t>
            </a:r>
            <a:endParaRPr lang="en-GB" dirty="0"/>
          </a:p>
        </p:txBody>
      </p:sp>
      <p:pic>
        <p:nvPicPr>
          <p:cNvPr id="1026" name="Picture 2" descr="C:\Users\Tim\Desktop\NAP4 panel photos\Dr Adrian Pear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332656"/>
            <a:ext cx="1388726" cy="1296144"/>
          </a:xfrm>
          <a:prstGeom prst="rect">
            <a:avLst/>
          </a:prstGeom>
          <a:noFill/>
        </p:spPr>
      </p:pic>
      <p:pic>
        <p:nvPicPr>
          <p:cNvPr id="1027" name="Picture 3" descr="C:\Users\Tim\Desktop\NAP4 panel photos\Dr AnilPate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36058" y="3356992"/>
            <a:ext cx="1165942" cy="1656184"/>
          </a:xfrm>
          <a:prstGeom prst="rect">
            <a:avLst/>
          </a:prstGeom>
          <a:noFill/>
        </p:spPr>
      </p:pic>
      <p:pic>
        <p:nvPicPr>
          <p:cNvPr id="1028" name="Picture 4" descr="C:\Users\Tim\Desktop\NAP4 panel photos\Dr Ann Black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6" y="260648"/>
            <a:ext cx="936104" cy="1310318"/>
          </a:xfrm>
          <a:prstGeom prst="rect">
            <a:avLst/>
          </a:prstGeom>
          <a:noFill/>
        </p:spPr>
      </p:pic>
      <p:pic>
        <p:nvPicPr>
          <p:cNvPr id="1029" name="Picture 5" descr="C:\Users\Tim\Desktop\NAP4 panel photos\Dr Audrey Quinn.jpe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96336" y="188640"/>
            <a:ext cx="1148301" cy="1440160"/>
          </a:xfrm>
          <a:prstGeom prst="rect">
            <a:avLst/>
          </a:prstGeom>
          <a:noFill/>
        </p:spPr>
      </p:pic>
      <p:pic>
        <p:nvPicPr>
          <p:cNvPr id="1030" name="Picture 6" descr="C:\Users\Tim\Desktop\NAP4 panel photos\Dr Chris Frerk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96336" y="1844824"/>
            <a:ext cx="1134126" cy="1512168"/>
          </a:xfrm>
          <a:prstGeom prst="rect">
            <a:avLst/>
          </a:prstGeom>
          <a:noFill/>
        </p:spPr>
      </p:pic>
      <p:pic>
        <p:nvPicPr>
          <p:cNvPr id="1031" name="Picture 7" descr="C:\Users\Tim\Desktop\NAP4 panel photos\Dr David Bogod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644008" y="1268760"/>
            <a:ext cx="1212198" cy="1512168"/>
          </a:xfrm>
          <a:prstGeom prst="rect">
            <a:avLst/>
          </a:prstGeom>
          <a:noFill/>
        </p:spPr>
      </p:pic>
      <p:pic>
        <p:nvPicPr>
          <p:cNvPr id="1032" name="Picture 8" descr="C:\Users\Tim\Desktop\NAP4 panel photos\Dr Jairaj Rangasami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131840" y="1412776"/>
            <a:ext cx="1262224" cy="1253062"/>
          </a:xfrm>
          <a:prstGeom prst="rect">
            <a:avLst/>
          </a:prstGeom>
          <a:noFill/>
        </p:spPr>
      </p:pic>
      <p:pic>
        <p:nvPicPr>
          <p:cNvPr id="1033" name="Picture 9" descr="C:\Users\Tim\Desktop\NAP4 panel photos\Dr Jan Shaw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203848" y="3068960"/>
            <a:ext cx="1295689" cy="1294781"/>
          </a:xfrm>
          <a:prstGeom prst="rect">
            <a:avLst/>
          </a:prstGeom>
          <a:noFill/>
        </p:spPr>
      </p:pic>
      <p:pic>
        <p:nvPicPr>
          <p:cNvPr id="1034" name="Picture 10" descr="C:\Users\Tim\Desktop\NAP4 panel photos\Dr Jane Harper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44208" y="3356992"/>
            <a:ext cx="1027934" cy="1512168"/>
          </a:xfrm>
          <a:prstGeom prst="rect">
            <a:avLst/>
          </a:prstGeom>
          <a:noFill/>
        </p:spPr>
      </p:pic>
      <p:pic>
        <p:nvPicPr>
          <p:cNvPr id="1035" name="Picture 11" descr="C:\Users\Tim\Desktop\NAP4 panel photos\Dr Les Gemmell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6016" y="2924944"/>
            <a:ext cx="1182989" cy="1656184"/>
          </a:xfrm>
          <a:prstGeom prst="rect">
            <a:avLst/>
          </a:prstGeom>
          <a:noFill/>
        </p:spPr>
      </p:pic>
      <p:pic>
        <p:nvPicPr>
          <p:cNvPr id="1036" name="Picture 12" descr="C:\Users\Tim\Desktop\NAP4 panel photos\Mr David Huggins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740352" y="3501008"/>
            <a:ext cx="1027490" cy="1368471"/>
          </a:xfrm>
          <a:prstGeom prst="rect">
            <a:avLst/>
          </a:prstGeom>
          <a:noFill/>
        </p:spPr>
      </p:pic>
      <p:pic>
        <p:nvPicPr>
          <p:cNvPr id="1037" name="Picture 13" descr="C:\Users\Tim\Desktop\NAP4 panel photos\Mr Paul Pracy.tif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51520" y="1772816"/>
            <a:ext cx="1155816" cy="1485404"/>
          </a:xfrm>
          <a:prstGeom prst="rect">
            <a:avLst/>
          </a:prstGeom>
          <a:noFill/>
        </p:spPr>
      </p:pic>
      <p:pic>
        <p:nvPicPr>
          <p:cNvPr id="1038" name="Picture 14" descr="C:\Users\Tim\Desktop\NAP4 panel photos\Dr Mansukh Popat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835696" y="5229200"/>
            <a:ext cx="1176158" cy="1365772"/>
          </a:xfrm>
          <a:prstGeom prst="rect">
            <a:avLst/>
          </a:prstGeom>
          <a:noFill/>
        </p:spPr>
      </p:pic>
      <p:pic>
        <p:nvPicPr>
          <p:cNvPr id="1039" name="Picture 15" descr="C:\Users\Tim\Desktop\NAP4 panel photos\Mrs Joan Russel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23528" y="3356992"/>
            <a:ext cx="1180254" cy="1584176"/>
          </a:xfrm>
          <a:prstGeom prst="rect">
            <a:avLst/>
          </a:prstGeom>
          <a:noFill/>
        </p:spPr>
      </p:pic>
      <p:pic>
        <p:nvPicPr>
          <p:cNvPr id="1040" name="Picture 16" descr="C:\Users\Tim\Desktop\NAP4 panel photos\Dr Nick Woodall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300192" y="260648"/>
            <a:ext cx="1086508" cy="1448677"/>
          </a:xfrm>
          <a:prstGeom prst="rect">
            <a:avLst/>
          </a:prstGeom>
          <a:noFill/>
        </p:spPr>
      </p:pic>
      <p:pic>
        <p:nvPicPr>
          <p:cNvPr id="1041" name="Picture 17" descr="C:\Users\Tim\Desktop\NAP4 panel photos\Mr Sat Parmar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763688" y="1628800"/>
            <a:ext cx="1224136" cy="1496168"/>
          </a:xfrm>
          <a:prstGeom prst="rect">
            <a:avLst/>
          </a:prstGeom>
          <a:noFill/>
        </p:spPr>
      </p:pic>
      <p:pic>
        <p:nvPicPr>
          <p:cNvPr id="1042" name="Picture 18" descr="C:\Users\Tim\Desktop\NAP4 panel photos\Prof Ravi Mahajan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23528" y="5085184"/>
            <a:ext cx="1296144" cy="1569747"/>
          </a:xfrm>
          <a:prstGeom prst="rect">
            <a:avLst/>
          </a:prstGeom>
          <a:noFill/>
        </p:spPr>
      </p:pic>
      <p:pic>
        <p:nvPicPr>
          <p:cNvPr id="1043" name="Picture 19" descr="C:\Users\Tim\Desktop\NAP4 panel photos\Ms Tracy Coates.jp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4788024" y="4653136"/>
            <a:ext cx="1219001" cy="1800200"/>
          </a:xfrm>
          <a:prstGeom prst="rect">
            <a:avLst/>
          </a:prstGeom>
          <a:noFill/>
        </p:spPr>
      </p:pic>
      <p:pic>
        <p:nvPicPr>
          <p:cNvPr id="1044" name="Picture 20" descr="C:\Users\Tim\Desktop\NAP4 panel photos\Prof Jonathan Benger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3275856" y="4725144"/>
            <a:ext cx="1140947" cy="1750989"/>
          </a:xfrm>
          <a:prstGeom prst="rect">
            <a:avLst/>
          </a:prstGeom>
          <a:noFill/>
        </p:spPr>
      </p:pic>
      <p:pic>
        <p:nvPicPr>
          <p:cNvPr id="1045" name="Picture 21" descr="C:\Users\Tim\Desktop\NAP4 panel photos\Mr Richard Young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6156176" y="1916832"/>
            <a:ext cx="1333426" cy="1368152"/>
          </a:xfrm>
          <a:prstGeom prst="rect">
            <a:avLst/>
          </a:prstGeom>
          <a:noFill/>
        </p:spPr>
      </p:pic>
      <p:pic>
        <p:nvPicPr>
          <p:cNvPr id="3" name="Picture 2" descr="C:\Users\Tim\Desktop\4NAP4\maintenance\IMGP0514.JP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6588224" y="5085184"/>
            <a:ext cx="1592694" cy="1194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Case Review Panel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21 members</a:t>
            </a:r>
          </a:p>
          <a:p>
            <a:pPr>
              <a:buFontTx/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Lay member</a:t>
            </a:r>
          </a:p>
          <a:p>
            <a:pPr>
              <a:buFontTx/>
              <a:buNone/>
            </a:pPr>
            <a:r>
              <a:rPr lang="en-GB" dirty="0" err="1" smtClean="0">
                <a:solidFill>
                  <a:srgbClr val="0070C0"/>
                </a:solidFill>
              </a:rPr>
              <a:t>AfPP</a:t>
            </a:r>
            <a:r>
              <a:rPr lang="en-GB" dirty="0" smtClean="0">
                <a:solidFill>
                  <a:srgbClr val="0070C0"/>
                </a:solidFill>
              </a:rPr>
              <a:t> 		NPSA  	CODP	College EM  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DAS 		AAGB&amp;I 	RCoA 	APA 	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OAA 		ICS		Surgeons: ENT + </a:t>
            </a:r>
            <a:r>
              <a:rPr lang="en-GB" dirty="0" err="1" smtClean="0">
                <a:solidFill>
                  <a:srgbClr val="0070C0"/>
                </a:solidFill>
              </a:rPr>
              <a:t>MaxFax</a:t>
            </a:r>
            <a:endParaRPr lang="en-GB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Types of bias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Outcome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Hindsight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Group-think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Review process</a:t>
            </a:r>
          </a:p>
        </p:txBody>
      </p:sp>
      <p:pic>
        <p:nvPicPr>
          <p:cNvPr id="942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57200" y="2382838"/>
            <a:ext cx="8229600" cy="2960687"/>
          </a:xfrm>
          <a:noFill/>
        </p:spPr>
      </p:pic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0125" y="5572125"/>
            <a:ext cx="52355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sz="2400" i="1" smtClean="0">
                <a:solidFill>
                  <a:srgbClr val="0070C0"/>
                </a:solidFill>
              </a:rPr>
              <a:t>structured implicit review</a:t>
            </a:r>
            <a:endParaRPr lang="en-GB" sz="240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sz="2400" i="1" smtClean="0">
                <a:solidFill>
                  <a:srgbClr val="0070C0"/>
                </a:solidFill>
              </a:rPr>
              <a:t>team review</a:t>
            </a:r>
            <a:endParaRPr lang="en-GB" sz="240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sz="2400" smtClean="0">
                <a:solidFill>
                  <a:srgbClr val="0070C0"/>
                </a:solidFill>
              </a:rPr>
              <a:t>‘</a:t>
            </a:r>
            <a:r>
              <a:rPr lang="en-GB" sz="2400" i="1" smtClean="0">
                <a:solidFill>
                  <a:srgbClr val="0070C0"/>
                </a:solidFill>
              </a:rPr>
              <a:t>swapping over</a:t>
            </a:r>
            <a:r>
              <a:rPr lang="en-GB" sz="2400" smtClean="0">
                <a:solidFill>
                  <a:srgbClr val="0070C0"/>
                </a:solidFill>
              </a:rPr>
              <a:t>’ (peer re-review) [explores ‘between group disagreement’ to balance the tendency for ‘within group agreement’]</a:t>
            </a:r>
          </a:p>
          <a:p>
            <a:pPr>
              <a:buFontTx/>
              <a:buNone/>
            </a:pPr>
            <a:r>
              <a:rPr lang="en-GB" sz="2400" i="1" smtClean="0">
                <a:solidFill>
                  <a:srgbClr val="0070C0"/>
                </a:solidFill>
              </a:rPr>
              <a:t>Reference to guidelines</a:t>
            </a:r>
            <a:r>
              <a:rPr lang="en-GB" sz="2400" smtClean="0">
                <a:solidFill>
                  <a:srgbClr val="0070C0"/>
                </a:solidFill>
              </a:rPr>
              <a:t> </a:t>
            </a:r>
            <a:r>
              <a:rPr lang="en-GB" sz="2400" i="1" smtClean="0">
                <a:solidFill>
                  <a:srgbClr val="0070C0"/>
                </a:solidFill>
              </a:rPr>
              <a:t>and recommendations</a:t>
            </a:r>
            <a:r>
              <a:rPr lang="en-GB" sz="2400" smtClean="0">
                <a:solidFill>
                  <a:srgbClr val="0070C0"/>
                </a:solidFill>
              </a:rPr>
              <a:t> but not constrained </a:t>
            </a:r>
          </a:p>
          <a:p>
            <a:pPr>
              <a:buFontTx/>
              <a:buNone/>
            </a:pPr>
            <a:r>
              <a:rPr lang="en-GB" sz="2400" smtClean="0">
                <a:solidFill>
                  <a:srgbClr val="0070C0"/>
                </a:solidFill>
              </a:rPr>
              <a:t>Accepting and discussing </a:t>
            </a:r>
            <a:r>
              <a:rPr lang="en-GB" sz="2400" i="1" smtClean="0">
                <a:solidFill>
                  <a:srgbClr val="0070C0"/>
                </a:solidFill>
              </a:rPr>
              <a:t>disagreements</a:t>
            </a:r>
            <a:r>
              <a:rPr lang="en-GB" sz="2400" smtClean="0">
                <a:solidFill>
                  <a:srgbClr val="0070C0"/>
                </a:solidFill>
              </a:rPr>
              <a:t>, some of which we cannot resolve</a:t>
            </a:r>
          </a:p>
          <a:p>
            <a:pPr>
              <a:buFontTx/>
              <a:buNone/>
            </a:pPr>
            <a:endParaRPr lang="en-GB" sz="2400" i="1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sz="2400" i="1" smtClean="0">
                <a:solidFill>
                  <a:srgbClr val="0070C0"/>
                </a:solidFill>
              </a:rPr>
              <a:t>expert exploration of the truth</a:t>
            </a:r>
            <a:r>
              <a:rPr lang="en-GB" sz="2400" smtClean="0">
                <a:solidFill>
                  <a:srgbClr val="0070C0"/>
                </a:solidFill>
              </a:rPr>
              <a:t>: not ‘the truth’</a:t>
            </a:r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Case Review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Confirm case meets inclusion criteria</a:t>
            </a:r>
          </a:p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Evaluate the comprehensibility of report</a:t>
            </a:r>
          </a:p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Request additional information if essential</a:t>
            </a:r>
          </a:p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Grade final outcome and degree of harm</a:t>
            </a:r>
          </a:p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Categorise factors		</a:t>
            </a:r>
            <a:r>
              <a:rPr lang="en-GB" sz="2400" smtClean="0">
                <a:solidFill>
                  <a:srgbClr val="0070C0"/>
                </a:solidFill>
              </a:rPr>
              <a:t>-</a:t>
            </a:r>
            <a:r>
              <a:rPr lang="en-GB" smtClean="0">
                <a:solidFill>
                  <a:srgbClr val="0070C0"/>
                </a:solidFill>
              </a:rPr>
              <a:t> </a:t>
            </a:r>
            <a:r>
              <a:rPr lang="en-GB" sz="2400" smtClean="0">
                <a:solidFill>
                  <a:srgbClr val="0070C0"/>
                </a:solidFill>
              </a:rPr>
              <a:t>causal </a:t>
            </a:r>
          </a:p>
          <a:p>
            <a:pPr>
              <a:buFontTx/>
              <a:buNone/>
            </a:pPr>
            <a:r>
              <a:rPr lang="en-GB" sz="2400" smtClean="0">
                <a:solidFill>
                  <a:srgbClr val="0070C0"/>
                </a:solidFill>
              </a:rPr>
              <a:t>						- contributory </a:t>
            </a:r>
          </a:p>
          <a:p>
            <a:pPr>
              <a:buFontTx/>
              <a:buNone/>
            </a:pPr>
            <a:r>
              <a:rPr lang="en-GB" sz="2400" smtClean="0">
                <a:solidFill>
                  <a:srgbClr val="0070C0"/>
                </a:solidFill>
              </a:rPr>
              <a:t>						- positive</a:t>
            </a:r>
          </a:p>
          <a:p>
            <a:pPr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Identify themes and illustrative cases</a:t>
            </a:r>
          </a:p>
          <a:p>
            <a:endParaRPr lang="en-GB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Case Review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 cstate="email"/>
          <a:srcRect l="2325" t="3329" r="775"/>
          <a:stretch>
            <a:fillRect/>
          </a:stretch>
        </p:blipFill>
        <p:spPr bwMode="auto">
          <a:xfrm>
            <a:off x="0" y="1484784"/>
            <a:ext cx="9144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Review outputs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>
          <a:xfrm>
            <a:off x="357188" y="121443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Inclusion?</a:t>
            </a: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Accuracy, consistency and clarity of data</a:t>
            </a: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Outcome</a:t>
            </a: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Contributory/causal/ positive factors</a:t>
            </a: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(based on NPSA classification)</a:t>
            </a: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Quality of airway managment</a:t>
            </a: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Comments</a:t>
            </a:r>
          </a:p>
          <a:p>
            <a:pPr>
              <a:buFontTx/>
              <a:buNone/>
            </a:pPr>
            <a:endParaRPr lang="en-GB" sz="2800" i="1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Each case reviewed by &gt;5 </a:t>
            </a:r>
          </a:p>
          <a:p>
            <a:pPr>
              <a:buFontTx/>
              <a:buNone/>
            </a:pPr>
            <a:r>
              <a:rPr lang="en-GB" sz="2800" i="1" smtClean="0">
                <a:solidFill>
                  <a:srgbClr val="0070C0"/>
                </a:solidFill>
              </a:rPr>
              <a:t>Each ‘determiniation’ them moderated by opposite group</a:t>
            </a:r>
          </a:p>
          <a:p>
            <a:pPr>
              <a:buFontTx/>
              <a:buNone/>
            </a:pPr>
            <a:endParaRPr lang="en-GB" sz="2800" smtClean="0">
              <a:solidFill>
                <a:srgbClr val="0070C0"/>
              </a:solidFill>
            </a:endParaRPr>
          </a:p>
          <a:p>
            <a:endParaRPr lang="en-GB" smtClean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5" y="357188"/>
            <a:ext cx="8453438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GB" smtClean="0"/>
              <a:t>Emergency Surgical Airway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7375"/>
            <a:ext cx="5043488" cy="4857750"/>
          </a:xfrm>
          <a:solidFill>
            <a:srgbClr val="0070C0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GB" smtClean="0"/>
              <a:t>Includes</a:t>
            </a:r>
          </a:p>
          <a:p>
            <a:pPr algn="ctr">
              <a:buFontTx/>
              <a:buNone/>
            </a:pPr>
            <a:endParaRPr lang="en-GB" sz="1600" smtClean="0"/>
          </a:p>
          <a:p>
            <a:pPr lvl="1">
              <a:buFontTx/>
              <a:buNone/>
            </a:pPr>
            <a:r>
              <a:rPr lang="en-GB" u="sng" smtClean="0">
                <a:solidFill>
                  <a:srgbClr val="05F3F9"/>
                </a:solidFill>
              </a:rPr>
              <a:t>Emergency</a:t>
            </a:r>
            <a:r>
              <a:rPr lang="en-GB" smtClean="0">
                <a:solidFill>
                  <a:srgbClr val="05F3F9"/>
                </a:solidFill>
              </a:rPr>
              <a:t> Cricothyroidotomy</a:t>
            </a:r>
          </a:p>
          <a:p>
            <a:pPr lvl="1"/>
            <a:r>
              <a:rPr lang="en-GB" smtClean="0"/>
              <a:t>Needle</a:t>
            </a:r>
          </a:p>
          <a:p>
            <a:pPr lvl="1"/>
            <a:r>
              <a:rPr lang="en-GB" smtClean="0"/>
              <a:t>Cannula</a:t>
            </a:r>
          </a:p>
          <a:p>
            <a:pPr lvl="1">
              <a:buFontTx/>
              <a:buNone/>
            </a:pPr>
            <a:r>
              <a:rPr lang="en-GB" u="sng" smtClean="0">
                <a:solidFill>
                  <a:srgbClr val="05F3F9"/>
                </a:solidFill>
              </a:rPr>
              <a:t>Emergency</a:t>
            </a:r>
            <a:r>
              <a:rPr lang="en-GB" smtClean="0">
                <a:solidFill>
                  <a:srgbClr val="05F3F9"/>
                </a:solidFill>
              </a:rPr>
              <a:t> surgical airway </a:t>
            </a:r>
          </a:p>
          <a:p>
            <a:pPr lvl="1"/>
            <a:r>
              <a:rPr lang="en-GB" smtClean="0"/>
              <a:t>Cricothyroidotomy</a:t>
            </a:r>
          </a:p>
          <a:p>
            <a:pPr lvl="1"/>
            <a:r>
              <a:rPr lang="en-GB" smtClean="0"/>
              <a:t>Tracheostomy</a:t>
            </a:r>
          </a:p>
          <a:p>
            <a:endParaRPr lang="en-GB" smtClean="0"/>
          </a:p>
          <a:p>
            <a:endParaRPr lang="en-GB" smtClean="0"/>
          </a:p>
        </p:txBody>
      </p:sp>
      <p:pic>
        <p:nvPicPr>
          <p:cNvPr id="5" name="Picture 1" descr="C:\Users\Tim\Pictures\clinical picures\airway\eLA pictures by Tim\large bore melker insertion and ventilation (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72132" y="2714620"/>
            <a:ext cx="3429024" cy="2996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tx1"/>
                </a:solidFill>
              </a:rPr>
              <a:t>Review outputs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357188" y="12144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endParaRPr lang="en-GB" sz="2800" i="1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Inclusion</a:t>
            </a: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Accuracy, consistency and clarity of data</a:t>
            </a: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Outcome</a:t>
            </a: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Contributory/causal/ positive factors</a:t>
            </a: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(based on NPSA classification)</a:t>
            </a: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Quality of airway management</a:t>
            </a: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Comments</a:t>
            </a:r>
          </a:p>
          <a:p>
            <a:pPr>
              <a:buFontTx/>
              <a:buNone/>
            </a:pPr>
            <a:endParaRPr lang="en-GB" sz="2800" i="1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Each case reviewed by &gt;5 </a:t>
            </a:r>
          </a:p>
          <a:p>
            <a:pPr>
              <a:buFontTx/>
              <a:buNone/>
            </a:pPr>
            <a:r>
              <a:rPr lang="en-GB" sz="2800" i="1" dirty="0" smtClean="0">
                <a:solidFill>
                  <a:srgbClr val="0070C0"/>
                </a:solidFill>
              </a:rPr>
              <a:t>Each ‘determination’ then moderated by opposite group</a:t>
            </a:r>
          </a:p>
          <a:p>
            <a:pPr>
              <a:buFontTx/>
              <a:buNone/>
            </a:pPr>
            <a:endParaRPr lang="en-GB" sz="2800" dirty="0" smtClean="0">
              <a:solidFill>
                <a:srgbClr val="0070C0"/>
              </a:solidFill>
            </a:endParaRP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800" smtClean="0">
                <a:solidFill>
                  <a:schemeClr val="tx1"/>
                </a:solidFill>
              </a:rPr>
              <a:t>Phase 2: Airway Events </a:t>
            </a:r>
            <a:br>
              <a:rPr lang="en-GB" sz="4800" smtClean="0">
                <a:solidFill>
                  <a:schemeClr val="tx1"/>
                </a:solidFill>
              </a:rPr>
            </a:br>
            <a:r>
              <a:rPr lang="en-GB" sz="4800" smtClean="0">
                <a:solidFill>
                  <a:schemeClr val="tx1"/>
                </a:solidFill>
              </a:rPr>
              <a:t/>
            </a:r>
            <a:br>
              <a:rPr lang="en-GB" sz="4800" smtClean="0">
                <a:solidFill>
                  <a:schemeClr val="tx1"/>
                </a:solidFill>
              </a:rPr>
            </a:br>
            <a:r>
              <a:rPr lang="en-GB" sz="4800" smtClean="0">
                <a:solidFill>
                  <a:srgbClr val="0070C0"/>
                </a:solidFill>
              </a:rPr>
              <a:t>Did we get them all?</a:t>
            </a:r>
            <a:br>
              <a:rPr lang="en-GB" sz="4800" smtClean="0">
                <a:solidFill>
                  <a:srgbClr val="0070C0"/>
                </a:solidFill>
              </a:rPr>
            </a:br>
            <a:r>
              <a:rPr lang="en-GB" sz="3600" smtClean="0">
                <a:solidFill>
                  <a:srgbClr val="FFFFFF"/>
                </a:solidFill>
              </a:rPr>
              <a:t/>
            </a:r>
            <a:br>
              <a:rPr lang="en-GB" sz="3600" smtClean="0">
                <a:solidFill>
                  <a:srgbClr val="FFFFFF"/>
                </a:solidFill>
              </a:rPr>
            </a:br>
            <a:endParaRPr lang="en-GB" sz="3600" smtClean="0">
              <a:solidFill>
                <a:srgbClr val="FFFFFF"/>
              </a:solidFill>
            </a:endParaRPr>
          </a:p>
        </p:txBody>
      </p:sp>
      <p:sp>
        <p:nvSpPr>
          <p:cNvPr id="8806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27088" y="3886200"/>
            <a:ext cx="7705725" cy="1752600"/>
          </a:xfrm>
        </p:spPr>
        <p:txBody>
          <a:bodyPr/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38" y="1033463"/>
            <a:ext cx="7715250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1438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tx1"/>
                </a:solidFill>
              </a:rPr>
              <a:t>Temporal clusters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876925"/>
            <a:ext cx="8002587" cy="825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solidFill>
                  <a:schemeClr val="tx1"/>
                </a:solidFill>
              </a:rPr>
              <a:t>Median monthly reports 16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solidFill>
                  <a:schemeClr val="tx1"/>
                </a:solidFill>
              </a:rPr>
              <a:t>Median delay 13 days (iqr 5-37d, range 1-335)</a:t>
            </a:r>
            <a:endParaRPr lang="en-US" sz="2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1143000"/>
          </a:xfrm>
        </p:spPr>
        <p:txBody>
          <a:bodyPr/>
          <a:lstStyle/>
          <a:p>
            <a:r>
              <a:rPr lang="en-GB" dirty="0" smtClean="0"/>
              <a:t>Date of event</a:t>
            </a:r>
            <a:endParaRPr lang="en-US" dirty="0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899592" y="1268760"/>
          <a:ext cx="7345363" cy="5291138"/>
        </p:xfrm>
        <a:graphic>
          <a:graphicData uri="http://schemas.openxmlformats.org/presentationml/2006/ole">
            <p:oleObj spid="_x0000_s1026" name="Chart" r:id="rId3" imgW="6200775" imgH="446722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GB" smtClean="0"/>
              <a:t>Hospital clusters</a:t>
            </a:r>
          </a:p>
        </p:txBody>
      </p:sp>
      <p:sp>
        <p:nvSpPr>
          <p:cNvPr id="5123" name="Text Placeholder 4"/>
          <p:cNvSpPr>
            <a:spLocks noGrp="1"/>
          </p:cNvSpPr>
          <p:nvPr>
            <p:ph type="body" sz="half" idx="1"/>
          </p:nvPr>
        </p:nvSpPr>
        <p:spPr>
          <a:xfrm>
            <a:off x="1042988" y="4149724"/>
            <a:ext cx="7345436" cy="2159595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GB" dirty="0" smtClean="0"/>
              <a:t>   </a:t>
            </a:r>
            <a:r>
              <a:rPr lang="en-GB" dirty="0" smtClean="0">
                <a:solidFill>
                  <a:srgbClr val="0070C0"/>
                </a:solidFill>
              </a:rPr>
              <a:t>0.3% reported  3% of cases 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   0.6% reported  6% of cases 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   3.5% reported  23% of cases 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   6.1% reported  34% of cases 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   14.6% reported 60% of cases 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052513"/>
            <a:ext cx="81359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chemeClr val="tx1"/>
                </a:solidFill>
              </a:rPr>
              <a:t>Individual clustering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6147" name="Content Placeholder 5"/>
          <p:cNvSpPr>
            <a:spLocks noGrp="1"/>
          </p:cNvSpPr>
          <p:nvPr>
            <p:ph idx="1"/>
          </p:nvPr>
        </p:nvSpPr>
        <p:spPr>
          <a:xfrm>
            <a:off x="1547664" y="1628800"/>
            <a:ext cx="5797847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dirty="0" err="1" smtClean="0">
                <a:solidFill>
                  <a:srgbClr val="0070C0"/>
                </a:solidFill>
              </a:rPr>
              <a:t>RCoA</a:t>
            </a:r>
            <a:r>
              <a:rPr lang="en-GB" dirty="0" smtClean="0">
                <a:solidFill>
                  <a:srgbClr val="0070C0"/>
                </a:solidFill>
              </a:rPr>
              <a:t> census </a:t>
            </a:r>
          </a:p>
          <a:p>
            <a:pPr lvl="1"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6233 consultants </a:t>
            </a:r>
          </a:p>
          <a:p>
            <a:pPr lvl="1"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12 600 anaesthetists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286 Local Reporters </a:t>
            </a:r>
          </a:p>
          <a:p>
            <a:pPr lvl="1">
              <a:buFontTx/>
              <a:buNone/>
            </a:pPr>
            <a:r>
              <a:rPr lang="en-GB" dirty="0" smtClean="0"/>
              <a:t>4.5% of consultants</a:t>
            </a:r>
          </a:p>
          <a:p>
            <a:pPr lvl="1">
              <a:buFontTx/>
              <a:buNone/>
            </a:pPr>
            <a:r>
              <a:rPr lang="en-GB" dirty="0" smtClean="0"/>
              <a:t>2.3% of all anaesthetists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5947 non LR consultants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12 314 non-LR anaesthetists</a:t>
            </a:r>
          </a:p>
          <a:p>
            <a:pPr>
              <a:buFontTx/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2448272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Anaesthesia reports (n=133)</a:t>
            </a:r>
          </a:p>
          <a:p>
            <a:pPr lvl="1"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Other						111</a:t>
            </a:r>
          </a:p>
          <a:p>
            <a:pPr lvl="1"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Both LR and involved in case 		19</a:t>
            </a:r>
          </a:p>
          <a:p>
            <a:pPr lvl="1"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Not specified					3</a:t>
            </a:r>
          </a:p>
          <a:p>
            <a:pPr>
              <a:buFontTx/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3648" y="3861048"/>
            <a:ext cx="6768752" cy="26971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ICU reports (n=36)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 LR and involved in case 		8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					28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 reports  (n=16)       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 LR and involved in case 		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					12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14313" y="1428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mtClean="0">
                <a:solidFill>
                  <a:schemeClr val="tx1"/>
                </a:solidFill>
              </a:rPr>
              <a:t>Source of 131 ANAESTHESIA reports meeting criteria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14313" y="1428750"/>
            <a:ext cx="8229600" cy="516860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LRs  19 (15%)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Non-LRs 111 (85%) </a:t>
            </a:r>
          </a:p>
          <a:p>
            <a:pPr>
              <a:buFontTx/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Chi</a:t>
            </a:r>
            <a:r>
              <a:rPr lang="en-GB" baseline="30000" dirty="0" smtClean="0">
                <a:solidFill>
                  <a:srgbClr val="0070C0"/>
                </a:solidFill>
              </a:rPr>
              <a:t>2</a:t>
            </a:r>
          </a:p>
          <a:p>
            <a:pPr>
              <a:buFontTx/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LRs significantly over-represented among 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Consultants             p=0.0001</a:t>
            </a:r>
          </a:p>
          <a:p>
            <a:pPr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All anaesthetists     p=0.0001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3968" y="3214688"/>
          <a:ext cx="4281494" cy="1500198"/>
        </p:xfrm>
        <a:graphic>
          <a:graphicData uri="http://schemas.openxmlformats.org/drawingml/2006/table">
            <a:tbl>
              <a:tblPr/>
              <a:tblGrid>
                <a:gridCol w="1492036"/>
                <a:gridCol w="1589342"/>
                <a:gridCol w="1200116"/>
              </a:tblGrid>
              <a:tr h="5000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ANAES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non LR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 report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12204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report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83968" y="1340768"/>
          <a:ext cx="4214841" cy="1423043"/>
        </p:xfrm>
        <a:graphic>
          <a:graphicData uri="http://schemas.openxmlformats.org/drawingml/2006/table">
            <a:tbl>
              <a:tblPr/>
              <a:tblGrid>
                <a:gridCol w="1404947"/>
                <a:gridCol w="1404947"/>
                <a:gridCol w="1404947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non LR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5238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 report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5837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265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  <a:tr h="523879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report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111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Best estimate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It is possible that we got all cases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It is possible that we missed a substantial number......best estimate missed 3 in 4.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>
            <a:normAutofit lnSpcReduction="10000"/>
          </a:bodyPr>
          <a:lstStyle/>
          <a:p>
            <a:pPr lvl="1">
              <a:buFontTx/>
              <a:buNone/>
            </a:pPr>
            <a:endParaRPr lang="en-GB" smtClean="0"/>
          </a:p>
          <a:p>
            <a:pPr lvl="1"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Post extubation stridor requiring re-intubation and ICU admission</a:t>
            </a:r>
          </a:p>
          <a:p>
            <a:pPr lvl="1">
              <a:buFontTx/>
              <a:buNone/>
            </a:pPr>
            <a:endParaRPr lang="en-GB" smtClean="0">
              <a:solidFill>
                <a:srgbClr val="0070C0"/>
              </a:solidFill>
            </a:endParaRPr>
          </a:p>
          <a:p>
            <a:pPr lvl="1"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Elective ventilation following hypoxic cardiac arrest due to an airway problem during anaesthesia</a:t>
            </a:r>
          </a:p>
          <a:p>
            <a:pPr lvl="1">
              <a:buFontTx/>
              <a:buNone/>
            </a:pPr>
            <a:endParaRPr lang="en-GB" smtClean="0">
              <a:solidFill>
                <a:srgbClr val="0070C0"/>
              </a:solidFill>
            </a:endParaRPr>
          </a:p>
          <a:p>
            <a:pPr lvl="1">
              <a:buFontTx/>
              <a:buNone/>
            </a:pPr>
            <a:r>
              <a:rPr lang="en-GB" smtClean="0">
                <a:solidFill>
                  <a:srgbClr val="0070C0"/>
                </a:solidFill>
              </a:rPr>
              <a:t>ICU admission following aspiration of gastric contents</a:t>
            </a:r>
          </a:p>
          <a:p>
            <a:endParaRPr lang="en-GB" sz="2800" smtClean="0"/>
          </a:p>
          <a:p>
            <a:endParaRPr lang="en-GB" smtClean="0"/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2400" cy="1143000"/>
          </a:xfrm>
          <a:noFill/>
        </p:spPr>
        <p:txBody>
          <a:bodyPr/>
          <a:lstStyle/>
          <a:p>
            <a:r>
              <a:rPr lang="en-GB" sz="3600" smtClean="0"/>
              <a:t>ICU admission: </a:t>
            </a:r>
            <a:r>
              <a:rPr lang="en-GB" sz="3600" u="sng" smtClean="0">
                <a:solidFill>
                  <a:srgbClr val="00B0F0"/>
                </a:solidFill>
              </a:rPr>
              <a:t>inclusion</a:t>
            </a:r>
            <a:r>
              <a:rPr lang="en-GB" sz="3600" smtClean="0"/>
              <a:t>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GB" sz="3600" smtClean="0"/>
              <a:t>Airway problems elsewhere</a:t>
            </a:r>
            <a:br>
              <a:rPr lang="en-GB" sz="3600" smtClean="0"/>
            </a:br>
            <a:r>
              <a:rPr lang="en-GB" sz="3600" smtClean="0"/>
              <a:t>meeting inclusion criteria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lvl="1"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Anaesthetic 	</a:t>
            </a:r>
          </a:p>
          <a:p>
            <a:pPr lvl="1"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anywhere in the hospital	 	 – Inform NAP4</a:t>
            </a:r>
          </a:p>
          <a:p>
            <a:pPr lvl="1"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ICU					 – Inform NAP4</a:t>
            </a:r>
          </a:p>
          <a:p>
            <a:pPr lvl="1">
              <a:buFontTx/>
              <a:buNone/>
            </a:pPr>
            <a:r>
              <a:rPr lang="en-GB" dirty="0" smtClean="0">
                <a:solidFill>
                  <a:srgbClr val="0070C0"/>
                </a:solidFill>
              </a:rPr>
              <a:t>Emergency Department 		 – Inform NAP4</a:t>
            </a:r>
          </a:p>
          <a:p>
            <a:pPr lvl="1">
              <a:buFontTx/>
              <a:buNone/>
            </a:pPr>
            <a:endParaRPr lang="en-GB" dirty="0" smtClean="0"/>
          </a:p>
          <a:p>
            <a:pPr lvl="1">
              <a:buFontTx/>
              <a:buNone/>
            </a:pPr>
            <a:r>
              <a:rPr lang="en-GB" dirty="0" smtClean="0">
                <a:solidFill>
                  <a:srgbClr val="00B0F0"/>
                </a:solidFill>
              </a:rPr>
              <a:t>Hospital wards 	 	 - Do not inform NAP4</a:t>
            </a:r>
          </a:p>
          <a:p>
            <a:pPr lvl="1">
              <a:buFontTx/>
              <a:buNone/>
            </a:pPr>
            <a:r>
              <a:rPr lang="en-GB" dirty="0" smtClean="0">
                <a:solidFill>
                  <a:srgbClr val="00B0F0"/>
                </a:solidFill>
              </a:rPr>
              <a:t>Pre-hospital care 	 - Do not inform NAP4</a:t>
            </a:r>
          </a:p>
          <a:p>
            <a:endParaRPr lang="en-GB" sz="2800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4243388" cy="11430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NAP4 moderator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428625" y="2286000"/>
            <a:ext cx="7561263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742950" lvl="1" indent="-285750" defTabSz="76200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4800">
                <a:solidFill>
                  <a:srgbClr val="FFCC00"/>
                </a:solidFill>
              </a:rPr>
              <a:t>Cases of doubt?</a:t>
            </a:r>
          </a:p>
          <a:p>
            <a:pPr marL="742950" lvl="1" indent="-285750" defTabSz="76200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3200"/>
          </a:p>
          <a:p>
            <a:pPr marL="742950" lvl="1" indent="-285750" defTabSz="76200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3200"/>
              <a:t>Ian Calder</a:t>
            </a:r>
          </a:p>
          <a:p>
            <a:pPr marL="742950" lvl="1" indent="-285750" defTabSz="76200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3200">
                <a:solidFill>
                  <a:srgbClr val="0066FF"/>
                </a:solidFill>
              </a:rPr>
              <a:t>nap4moderator@rcoa.ac.uk</a:t>
            </a:r>
          </a:p>
          <a:p>
            <a:pPr marL="742950" lvl="1" indent="-285750" defTabSz="76200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3200"/>
          </a:p>
          <a:p>
            <a:pPr marL="742950" lvl="1" indent="-285750" defTabSz="76200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GB" sz="3200"/>
              <a:t>Independent of all other processes</a:t>
            </a:r>
          </a:p>
          <a:p>
            <a:pPr marL="742950" lvl="1" indent="-285750" defTabSz="76200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GB" sz="3200"/>
          </a:p>
        </p:txBody>
      </p:sp>
      <p:pic>
        <p:nvPicPr>
          <p:cNvPr id="87044" name="Picture 2" descr="F:\NAP4 photos\Neck haematoma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32488" y="0"/>
            <a:ext cx="321151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" name="Picture 1" descr="F:\DCIM\101_0326\IMGP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5" y="0"/>
            <a:ext cx="3995935" cy="29969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1500" y="714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800" smtClean="0">
                <a:solidFill>
                  <a:schemeClr val="tx1"/>
                </a:solidFill>
              </a:rPr>
              <a:t>Phase 2: Airway Events </a:t>
            </a:r>
            <a:br>
              <a:rPr lang="en-GB" sz="4800" smtClean="0">
                <a:solidFill>
                  <a:schemeClr val="tx1"/>
                </a:solidFill>
              </a:rPr>
            </a:br>
            <a:r>
              <a:rPr lang="en-GB" sz="4800" smtClean="0">
                <a:solidFill>
                  <a:schemeClr val="tx1"/>
                </a:solidFill>
              </a:rPr>
              <a:t/>
            </a:r>
            <a:br>
              <a:rPr lang="en-GB" sz="4800" smtClean="0">
                <a:solidFill>
                  <a:schemeClr val="tx1"/>
                </a:solidFill>
              </a:rPr>
            </a:br>
            <a:endParaRPr lang="en-GB" sz="3600" smtClean="0">
              <a:solidFill>
                <a:srgbClr val="FFFFFF"/>
              </a:solidFill>
            </a:endParaRPr>
          </a:p>
        </p:txBody>
      </p:sp>
      <p:sp>
        <p:nvSpPr>
          <p:cNvPr id="6246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7188" y="1785938"/>
            <a:ext cx="8103244" cy="4235350"/>
          </a:xfrm>
        </p:spPr>
        <p:txBody>
          <a:bodyPr>
            <a:normAutofit lnSpcReduction="10000"/>
          </a:bodyPr>
          <a:lstStyle/>
          <a:p>
            <a:pPr algn="l"/>
            <a:r>
              <a:rPr lang="en-GB" u="sng" dirty="0" smtClean="0">
                <a:solidFill>
                  <a:schemeClr val="accent6">
                    <a:lumMod val="75000"/>
                  </a:schemeClr>
                </a:solidFill>
              </a:rPr>
              <a:t>Secure process</a:t>
            </a:r>
          </a:p>
          <a:p>
            <a:pPr algn="l"/>
            <a:endParaRPr lang="en-GB" dirty="0" smtClean="0">
              <a:solidFill>
                <a:srgbClr val="FFFFFF"/>
              </a:solidFill>
            </a:endParaRP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Local reporter informs me of case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I confirm entry criteria met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NAP4 Username/password issued remotely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User required to change password in 1</a:t>
            </a:r>
            <a:r>
              <a:rPr lang="en-GB" sz="2800" baseline="30000" dirty="0" smtClean="0">
                <a:solidFill>
                  <a:srgbClr val="0070C0"/>
                </a:solidFill>
              </a:rPr>
              <a:t>st</a:t>
            </a:r>
            <a:r>
              <a:rPr lang="en-GB" sz="2800" dirty="0" smtClean="0">
                <a:solidFill>
                  <a:srgbClr val="0070C0"/>
                </a:solidFill>
              </a:rPr>
              <a:t> access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Website informs me when case complete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Report to sent to Nick Woodall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1500" y="714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800" smtClean="0">
                <a:solidFill>
                  <a:schemeClr val="tx1"/>
                </a:solidFill>
              </a:rPr>
              <a:t>Phase 2: Airway Events </a:t>
            </a:r>
            <a:br>
              <a:rPr lang="en-GB" sz="4800" smtClean="0">
                <a:solidFill>
                  <a:schemeClr val="tx1"/>
                </a:solidFill>
              </a:rPr>
            </a:br>
            <a:r>
              <a:rPr lang="en-GB" sz="4800" smtClean="0">
                <a:solidFill>
                  <a:schemeClr val="tx1"/>
                </a:solidFill>
              </a:rPr>
              <a:t/>
            </a:r>
            <a:br>
              <a:rPr lang="en-GB" sz="4800" smtClean="0">
                <a:solidFill>
                  <a:schemeClr val="tx1"/>
                </a:solidFill>
              </a:rPr>
            </a:br>
            <a:endParaRPr lang="en-GB" sz="3600" smtClean="0">
              <a:solidFill>
                <a:srgbClr val="FFFFFF"/>
              </a:solidFill>
            </a:endParaRP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7188" y="1785938"/>
            <a:ext cx="5214937" cy="4523382"/>
          </a:xfrm>
        </p:spPr>
        <p:txBody>
          <a:bodyPr>
            <a:normAutofit/>
          </a:bodyPr>
          <a:lstStyle/>
          <a:p>
            <a:pPr algn="l"/>
            <a:r>
              <a:rPr lang="en-GB" u="sng" dirty="0" smtClean="0">
                <a:solidFill>
                  <a:schemeClr val="accent6">
                    <a:lumMod val="75000"/>
                  </a:schemeClr>
                </a:solidFill>
              </a:rPr>
              <a:t>Who knows what</a:t>
            </a:r>
          </a:p>
          <a:p>
            <a:pPr algn="l"/>
            <a:endParaRPr lang="en-GB" dirty="0" smtClean="0">
              <a:solidFill>
                <a:srgbClr val="FFFFFF"/>
              </a:solidFill>
            </a:endParaRP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TC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Where event reported from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When complete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</a:rPr>
              <a:t>No case details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5000625" y="3000375"/>
            <a:ext cx="41433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GB" sz="3200" kern="0" dirty="0">
                <a:solidFill>
                  <a:srgbClr val="7030A0"/>
                </a:solidFill>
                <a:latin typeface="+mn-lt"/>
              </a:rPr>
              <a:t>NW</a:t>
            </a:r>
            <a:endParaRPr lang="en-GB" sz="2800" kern="0" dirty="0">
              <a:solidFill>
                <a:srgbClr val="7030A0"/>
              </a:solidFill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GB" sz="2800" kern="0" dirty="0">
                <a:solidFill>
                  <a:srgbClr val="7030A0"/>
                </a:solidFill>
                <a:latin typeface="+mn-lt"/>
              </a:rPr>
              <a:t>Case details</a:t>
            </a:r>
          </a:p>
          <a:p>
            <a:pPr>
              <a:spcBef>
                <a:spcPct val="20000"/>
              </a:spcBef>
              <a:defRPr/>
            </a:pPr>
            <a:r>
              <a:rPr lang="en-GB" sz="2800" kern="0" dirty="0">
                <a:solidFill>
                  <a:srgbClr val="7030A0"/>
                </a:solidFill>
                <a:latin typeface="+mn-lt"/>
              </a:rPr>
              <a:t>Not source or site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980</Words>
  <Application>Microsoft Office PowerPoint</Application>
  <PresentationFormat>On-screen Show (4:3)</PresentationFormat>
  <Paragraphs>240</Paragraphs>
  <Slides>48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Chart</vt:lpstr>
      <vt:lpstr>NAP4 case review</vt:lpstr>
      <vt:lpstr>Phase 2 Inclusion Criteria?</vt:lpstr>
      <vt:lpstr>What is a serious complication?</vt:lpstr>
      <vt:lpstr>Emergency Surgical Airway</vt:lpstr>
      <vt:lpstr>ICU admission: inclusion examples</vt:lpstr>
      <vt:lpstr>Airway problems elsewhere meeting inclusion criteria</vt:lpstr>
      <vt:lpstr>NAP4 moderator</vt:lpstr>
      <vt:lpstr>Phase 2: Airway Events   </vt:lpstr>
      <vt:lpstr>Phase 2: Airway Events   </vt:lpstr>
      <vt:lpstr>Slide 10</vt:lpstr>
      <vt:lpstr>Username issue</vt:lpstr>
      <vt:lpstr>Slide 12</vt:lpstr>
      <vt:lpstr>Slide 13</vt:lpstr>
      <vt:lpstr>Slide 14</vt:lpstr>
      <vt:lpstr>Slide 15</vt:lpstr>
      <vt:lpstr>Slide 16</vt:lpstr>
      <vt:lpstr>Slide 17</vt:lpstr>
      <vt:lpstr>On-line Data Submission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Anaesthesia  ED ICU  all separate forms </vt:lpstr>
      <vt:lpstr>Airway Events 1st September 2008 – Jan 2010</vt:lpstr>
      <vt:lpstr>Review panel</vt:lpstr>
      <vt:lpstr>Case Review Panel</vt:lpstr>
      <vt:lpstr>Types of bias</vt:lpstr>
      <vt:lpstr>Review process</vt:lpstr>
      <vt:lpstr>Slide 36</vt:lpstr>
      <vt:lpstr>Case Review</vt:lpstr>
      <vt:lpstr>Case Review</vt:lpstr>
      <vt:lpstr>Review outputs</vt:lpstr>
      <vt:lpstr>Review outputs</vt:lpstr>
      <vt:lpstr>Phase 2: Airway Events   Did we get them all?  </vt:lpstr>
      <vt:lpstr>Temporal clusters</vt:lpstr>
      <vt:lpstr>Date of event</vt:lpstr>
      <vt:lpstr>Hospital clusters</vt:lpstr>
      <vt:lpstr>Individual clustering</vt:lpstr>
      <vt:lpstr>Slide 46</vt:lpstr>
      <vt:lpstr>Source of 131 ANAESTHESIA reports meeting criteria</vt:lpstr>
      <vt:lpstr>Best estimate</vt:lpstr>
    </vt:vector>
  </TitlesOfParts>
  <Company>Royal United Hospital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NAP4 case review</dc:title>
  <dc:creator>Cook</dc:creator>
  <cp:lastModifiedBy>mcenan</cp:lastModifiedBy>
  <cp:revision>8</cp:revision>
  <dcterms:created xsi:type="dcterms:W3CDTF">2011-03-29T17:14:00Z</dcterms:created>
  <dcterms:modified xsi:type="dcterms:W3CDTF">2011-08-31T08:32:03Z</dcterms:modified>
</cp:coreProperties>
</file>